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8" r:id="rId3"/>
    <p:sldId id="269" r:id="rId4"/>
    <p:sldId id="266" r:id="rId5"/>
    <p:sldId id="267" r:id="rId6"/>
    <p:sldId id="270" r:id="rId7"/>
    <p:sldId id="271" r:id="rId8"/>
    <p:sldId id="272"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F487D-1702-4315-869E-0814B1867912}" v="44" dt="2020-06-14T18:28:31.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15" autoAdjust="0"/>
    <p:restoredTop sz="95220" autoAdjust="0"/>
  </p:normalViewPr>
  <p:slideViewPr>
    <p:cSldViewPr snapToGrid="0">
      <p:cViewPr varScale="1">
        <p:scale>
          <a:sx n="104" d="100"/>
          <a:sy n="104" d="100"/>
        </p:scale>
        <p:origin x="-546"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53936-8381-4DB4-9317-2B8AF40682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AB5E0AC-1155-4AA2-A00A-F28657AAAB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E8E270D-7AF1-4204-8574-CCB24929DBD0}"/>
              </a:ext>
            </a:extLst>
          </p:cNvPr>
          <p:cNvSpPr>
            <a:spLocks noGrp="1"/>
          </p:cNvSpPr>
          <p:nvPr>
            <p:ph type="dt" sz="half" idx="10"/>
          </p:nvPr>
        </p:nvSpPr>
        <p:spPr/>
        <p:txBody>
          <a:bodyPr/>
          <a:lstStyle/>
          <a:p>
            <a:fld id="{23ACC3FA-034C-4683-B54D-F61356D1BE43}" type="datetimeFigureOut">
              <a:rPr lang="en-US" smtClean="0"/>
              <a:t>6/14/2020</a:t>
            </a:fld>
            <a:endParaRPr lang="en-US" dirty="0"/>
          </a:p>
        </p:txBody>
      </p:sp>
      <p:sp>
        <p:nvSpPr>
          <p:cNvPr id="5" name="Footer Placeholder 4">
            <a:extLst>
              <a:ext uri="{FF2B5EF4-FFF2-40B4-BE49-F238E27FC236}">
                <a16:creationId xmlns:a16="http://schemas.microsoft.com/office/drawing/2014/main" xmlns="" id="{3871AC65-93C9-41B1-8EB8-3C58FEDAAD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4366AB2-825F-4AB4-AF5F-DAF91C8E05D6}"/>
              </a:ext>
            </a:extLst>
          </p:cNvPr>
          <p:cNvSpPr>
            <a:spLocks noGrp="1"/>
          </p:cNvSpPr>
          <p:nvPr>
            <p:ph type="sldNum" sz="quarter" idx="12"/>
          </p:nvPr>
        </p:nvSpPr>
        <p:spPr/>
        <p:txBody>
          <a:bodyPr/>
          <a:lstStyle/>
          <a:p>
            <a:fld id="{14ACF651-129D-4C41-8AD4-2F7D7CDA8BF2}" type="slidenum">
              <a:rPr lang="en-US" smtClean="0"/>
              <a:t>‹#›</a:t>
            </a:fld>
            <a:endParaRPr lang="en-US" dirty="0"/>
          </a:p>
        </p:txBody>
      </p:sp>
    </p:spTree>
    <p:extLst>
      <p:ext uri="{BB962C8B-B14F-4D97-AF65-F5344CB8AC3E}">
        <p14:creationId xmlns:p14="http://schemas.microsoft.com/office/powerpoint/2010/main" val="169805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9E343-34FC-4B9A-B6B4-5CC259E23F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2FF0BE6-D27D-47B2-BF83-50C8BEB095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841CD0-4493-4EE9-9EBD-8DDB4C8F4CA0}"/>
              </a:ext>
            </a:extLst>
          </p:cNvPr>
          <p:cNvSpPr>
            <a:spLocks noGrp="1"/>
          </p:cNvSpPr>
          <p:nvPr>
            <p:ph type="dt" sz="half" idx="10"/>
          </p:nvPr>
        </p:nvSpPr>
        <p:spPr/>
        <p:txBody>
          <a:bodyPr/>
          <a:lstStyle/>
          <a:p>
            <a:fld id="{23ACC3FA-034C-4683-B54D-F61356D1BE43}" type="datetimeFigureOut">
              <a:rPr lang="en-US" smtClean="0"/>
              <a:t>6/14/2020</a:t>
            </a:fld>
            <a:endParaRPr lang="en-US" dirty="0"/>
          </a:p>
        </p:txBody>
      </p:sp>
      <p:sp>
        <p:nvSpPr>
          <p:cNvPr id="5" name="Footer Placeholder 4">
            <a:extLst>
              <a:ext uri="{FF2B5EF4-FFF2-40B4-BE49-F238E27FC236}">
                <a16:creationId xmlns:a16="http://schemas.microsoft.com/office/drawing/2014/main" xmlns="" id="{1C7D0648-B7CE-4697-8CA8-4EAB2DE9AE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8588106-398F-4DC5-9456-EB215946407A}"/>
              </a:ext>
            </a:extLst>
          </p:cNvPr>
          <p:cNvSpPr>
            <a:spLocks noGrp="1"/>
          </p:cNvSpPr>
          <p:nvPr>
            <p:ph type="sldNum" sz="quarter" idx="12"/>
          </p:nvPr>
        </p:nvSpPr>
        <p:spPr/>
        <p:txBody>
          <a:bodyPr/>
          <a:lstStyle/>
          <a:p>
            <a:fld id="{14ACF651-129D-4C41-8AD4-2F7D7CDA8BF2}" type="slidenum">
              <a:rPr lang="en-US" smtClean="0"/>
              <a:t>‹#›</a:t>
            </a:fld>
            <a:endParaRPr lang="en-US" dirty="0"/>
          </a:p>
        </p:txBody>
      </p:sp>
    </p:spTree>
    <p:extLst>
      <p:ext uri="{BB962C8B-B14F-4D97-AF65-F5344CB8AC3E}">
        <p14:creationId xmlns:p14="http://schemas.microsoft.com/office/powerpoint/2010/main" val="88291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1A3FE12-65A5-41BD-8ED4-CEC1197D61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6D95A68-3031-46D8-A4F8-70DC86B20F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231925-D9D9-4CC1-A538-5AD3C480D1F6}"/>
              </a:ext>
            </a:extLst>
          </p:cNvPr>
          <p:cNvSpPr>
            <a:spLocks noGrp="1"/>
          </p:cNvSpPr>
          <p:nvPr>
            <p:ph type="dt" sz="half" idx="10"/>
          </p:nvPr>
        </p:nvSpPr>
        <p:spPr/>
        <p:txBody>
          <a:bodyPr/>
          <a:lstStyle/>
          <a:p>
            <a:fld id="{23ACC3FA-034C-4683-B54D-F61356D1BE43}" type="datetimeFigureOut">
              <a:rPr lang="en-US" smtClean="0"/>
              <a:t>6/14/2020</a:t>
            </a:fld>
            <a:endParaRPr lang="en-US" dirty="0"/>
          </a:p>
        </p:txBody>
      </p:sp>
      <p:sp>
        <p:nvSpPr>
          <p:cNvPr id="5" name="Footer Placeholder 4">
            <a:extLst>
              <a:ext uri="{FF2B5EF4-FFF2-40B4-BE49-F238E27FC236}">
                <a16:creationId xmlns:a16="http://schemas.microsoft.com/office/drawing/2014/main" xmlns="" id="{8D2D62BD-A371-4C60-A364-582431739C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9D56CF5-C455-4AB8-A12F-603590A60579}"/>
              </a:ext>
            </a:extLst>
          </p:cNvPr>
          <p:cNvSpPr>
            <a:spLocks noGrp="1"/>
          </p:cNvSpPr>
          <p:nvPr>
            <p:ph type="sldNum" sz="quarter" idx="12"/>
          </p:nvPr>
        </p:nvSpPr>
        <p:spPr/>
        <p:txBody>
          <a:bodyPr/>
          <a:lstStyle/>
          <a:p>
            <a:fld id="{14ACF651-129D-4C41-8AD4-2F7D7CDA8BF2}" type="slidenum">
              <a:rPr lang="en-US" smtClean="0"/>
              <a:t>‹#›</a:t>
            </a:fld>
            <a:endParaRPr lang="en-US" dirty="0"/>
          </a:p>
        </p:txBody>
      </p:sp>
    </p:spTree>
    <p:extLst>
      <p:ext uri="{BB962C8B-B14F-4D97-AF65-F5344CB8AC3E}">
        <p14:creationId xmlns:p14="http://schemas.microsoft.com/office/powerpoint/2010/main" val="317069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504BF-B5BE-4134-888A-EC97E61FD3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95BFC2-FB61-4AC4-894D-5E156ED23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AFB38C-11F4-4B48-9F89-17D050EB8319}"/>
              </a:ext>
            </a:extLst>
          </p:cNvPr>
          <p:cNvSpPr>
            <a:spLocks noGrp="1"/>
          </p:cNvSpPr>
          <p:nvPr>
            <p:ph type="dt" sz="half" idx="10"/>
          </p:nvPr>
        </p:nvSpPr>
        <p:spPr/>
        <p:txBody>
          <a:bodyPr/>
          <a:lstStyle/>
          <a:p>
            <a:fld id="{23ACC3FA-034C-4683-B54D-F61356D1BE43}" type="datetimeFigureOut">
              <a:rPr lang="en-US" smtClean="0"/>
              <a:t>6/14/2020</a:t>
            </a:fld>
            <a:endParaRPr lang="en-US" dirty="0"/>
          </a:p>
        </p:txBody>
      </p:sp>
      <p:sp>
        <p:nvSpPr>
          <p:cNvPr id="5" name="Footer Placeholder 4">
            <a:extLst>
              <a:ext uri="{FF2B5EF4-FFF2-40B4-BE49-F238E27FC236}">
                <a16:creationId xmlns:a16="http://schemas.microsoft.com/office/drawing/2014/main" xmlns="" id="{E2432F04-761F-485B-B69E-2389528A38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B5BDFD8-7F6D-4AE9-994D-26715251C010}"/>
              </a:ext>
            </a:extLst>
          </p:cNvPr>
          <p:cNvSpPr>
            <a:spLocks noGrp="1"/>
          </p:cNvSpPr>
          <p:nvPr>
            <p:ph type="sldNum" sz="quarter" idx="12"/>
          </p:nvPr>
        </p:nvSpPr>
        <p:spPr/>
        <p:txBody>
          <a:bodyPr/>
          <a:lstStyle/>
          <a:p>
            <a:fld id="{14ACF651-129D-4C41-8AD4-2F7D7CDA8BF2}" type="slidenum">
              <a:rPr lang="en-US" smtClean="0"/>
              <a:t>‹#›</a:t>
            </a:fld>
            <a:endParaRPr lang="en-US" dirty="0"/>
          </a:p>
        </p:txBody>
      </p:sp>
    </p:spTree>
    <p:extLst>
      <p:ext uri="{BB962C8B-B14F-4D97-AF65-F5344CB8AC3E}">
        <p14:creationId xmlns:p14="http://schemas.microsoft.com/office/powerpoint/2010/main" val="108044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AAB46-01E1-44C7-B63E-0B61D282DE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E2C6456-7990-4A17-8E0C-7250E3459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52FFB15-C557-4E9F-901B-301722DAE780}"/>
              </a:ext>
            </a:extLst>
          </p:cNvPr>
          <p:cNvSpPr>
            <a:spLocks noGrp="1"/>
          </p:cNvSpPr>
          <p:nvPr>
            <p:ph type="dt" sz="half" idx="10"/>
          </p:nvPr>
        </p:nvSpPr>
        <p:spPr/>
        <p:txBody>
          <a:bodyPr/>
          <a:lstStyle/>
          <a:p>
            <a:fld id="{23ACC3FA-034C-4683-B54D-F61356D1BE43}" type="datetimeFigureOut">
              <a:rPr lang="en-US" smtClean="0"/>
              <a:t>6/14/2020</a:t>
            </a:fld>
            <a:endParaRPr lang="en-US" dirty="0"/>
          </a:p>
        </p:txBody>
      </p:sp>
      <p:sp>
        <p:nvSpPr>
          <p:cNvPr id="5" name="Footer Placeholder 4">
            <a:extLst>
              <a:ext uri="{FF2B5EF4-FFF2-40B4-BE49-F238E27FC236}">
                <a16:creationId xmlns:a16="http://schemas.microsoft.com/office/drawing/2014/main" xmlns="" id="{E48F8E34-00AE-40F9-A930-1167C48C1C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687D3D6-D924-45FC-B278-6A8EB9DC0A69}"/>
              </a:ext>
            </a:extLst>
          </p:cNvPr>
          <p:cNvSpPr>
            <a:spLocks noGrp="1"/>
          </p:cNvSpPr>
          <p:nvPr>
            <p:ph type="sldNum" sz="quarter" idx="12"/>
          </p:nvPr>
        </p:nvSpPr>
        <p:spPr/>
        <p:txBody>
          <a:bodyPr/>
          <a:lstStyle/>
          <a:p>
            <a:fld id="{14ACF651-129D-4C41-8AD4-2F7D7CDA8BF2}" type="slidenum">
              <a:rPr lang="en-US" smtClean="0"/>
              <a:t>‹#›</a:t>
            </a:fld>
            <a:endParaRPr lang="en-US" dirty="0"/>
          </a:p>
        </p:txBody>
      </p:sp>
    </p:spTree>
    <p:extLst>
      <p:ext uri="{BB962C8B-B14F-4D97-AF65-F5344CB8AC3E}">
        <p14:creationId xmlns:p14="http://schemas.microsoft.com/office/powerpoint/2010/main" val="64686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7257AA-06F9-4023-BE53-3213A5CA6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D508FAC-7033-4A85-9778-8D7B6F5CC1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DF0292E-946A-4A3A-9CA1-E2082DCDF8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4F09D69-96ED-4A92-B342-8A472EC2AF90}"/>
              </a:ext>
            </a:extLst>
          </p:cNvPr>
          <p:cNvSpPr>
            <a:spLocks noGrp="1"/>
          </p:cNvSpPr>
          <p:nvPr>
            <p:ph type="dt" sz="half" idx="10"/>
          </p:nvPr>
        </p:nvSpPr>
        <p:spPr/>
        <p:txBody>
          <a:bodyPr/>
          <a:lstStyle/>
          <a:p>
            <a:fld id="{23ACC3FA-034C-4683-B54D-F61356D1BE43}" type="datetimeFigureOut">
              <a:rPr lang="en-US" smtClean="0"/>
              <a:t>6/14/2020</a:t>
            </a:fld>
            <a:endParaRPr lang="en-US" dirty="0"/>
          </a:p>
        </p:txBody>
      </p:sp>
      <p:sp>
        <p:nvSpPr>
          <p:cNvPr id="6" name="Footer Placeholder 5">
            <a:extLst>
              <a:ext uri="{FF2B5EF4-FFF2-40B4-BE49-F238E27FC236}">
                <a16:creationId xmlns:a16="http://schemas.microsoft.com/office/drawing/2014/main" xmlns="" id="{5ABEA131-F628-49FD-9D05-3954083A8B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FC80937-2EF3-4C5D-927C-4A820ACCCA98}"/>
              </a:ext>
            </a:extLst>
          </p:cNvPr>
          <p:cNvSpPr>
            <a:spLocks noGrp="1"/>
          </p:cNvSpPr>
          <p:nvPr>
            <p:ph type="sldNum" sz="quarter" idx="12"/>
          </p:nvPr>
        </p:nvSpPr>
        <p:spPr/>
        <p:txBody>
          <a:bodyPr/>
          <a:lstStyle/>
          <a:p>
            <a:fld id="{14ACF651-129D-4C41-8AD4-2F7D7CDA8BF2}" type="slidenum">
              <a:rPr lang="en-US" smtClean="0"/>
              <a:t>‹#›</a:t>
            </a:fld>
            <a:endParaRPr lang="en-US" dirty="0"/>
          </a:p>
        </p:txBody>
      </p:sp>
    </p:spTree>
    <p:extLst>
      <p:ext uri="{BB962C8B-B14F-4D97-AF65-F5344CB8AC3E}">
        <p14:creationId xmlns:p14="http://schemas.microsoft.com/office/powerpoint/2010/main" val="320671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BA624-9907-40D1-AB06-CFD1D891B3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F9E2C39-31B3-4D5B-A6E8-9AE55D41C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81A0094-E04C-4694-9B81-1575A6DA45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5A3186E-3410-4030-98E7-7C541F09C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5A589E7-F80A-46F5-9428-304F34E151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17B066-6FB1-4636-BE52-96F499743580}"/>
              </a:ext>
            </a:extLst>
          </p:cNvPr>
          <p:cNvSpPr>
            <a:spLocks noGrp="1"/>
          </p:cNvSpPr>
          <p:nvPr>
            <p:ph type="dt" sz="half" idx="10"/>
          </p:nvPr>
        </p:nvSpPr>
        <p:spPr/>
        <p:txBody>
          <a:bodyPr/>
          <a:lstStyle/>
          <a:p>
            <a:fld id="{23ACC3FA-034C-4683-B54D-F61356D1BE43}" type="datetimeFigureOut">
              <a:rPr lang="en-US" smtClean="0"/>
              <a:t>6/14/2020</a:t>
            </a:fld>
            <a:endParaRPr lang="en-US" dirty="0"/>
          </a:p>
        </p:txBody>
      </p:sp>
      <p:sp>
        <p:nvSpPr>
          <p:cNvPr id="8" name="Footer Placeholder 7">
            <a:extLst>
              <a:ext uri="{FF2B5EF4-FFF2-40B4-BE49-F238E27FC236}">
                <a16:creationId xmlns:a16="http://schemas.microsoft.com/office/drawing/2014/main" xmlns="" id="{04B69036-EE61-4D57-BEE9-0F647451D4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5F1C5F2-4026-4A82-A556-8C7F614CBDE7}"/>
              </a:ext>
            </a:extLst>
          </p:cNvPr>
          <p:cNvSpPr>
            <a:spLocks noGrp="1"/>
          </p:cNvSpPr>
          <p:nvPr>
            <p:ph type="sldNum" sz="quarter" idx="12"/>
          </p:nvPr>
        </p:nvSpPr>
        <p:spPr/>
        <p:txBody>
          <a:bodyPr/>
          <a:lstStyle/>
          <a:p>
            <a:fld id="{14ACF651-129D-4C41-8AD4-2F7D7CDA8BF2}" type="slidenum">
              <a:rPr lang="en-US" smtClean="0"/>
              <a:t>‹#›</a:t>
            </a:fld>
            <a:endParaRPr lang="en-US" dirty="0"/>
          </a:p>
        </p:txBody>
      </p:sp>
    </p:spTree>
    <p:extLst>
      <p:ext uri="{BB962C8B-B14F-4D97-AF65-F5344CB8AC3E}">
        <p14:creationId xmlns:p14="http://schemas.microsoft.com/office/powerpoint/2010/main" val="212038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DE114-EBE8-4FB0-A52F-985A415B39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14D0692-1D02-4950-B01F-D0B989B252B9}"/>
              </a:ext>
            </a:extLst>
          </p:cNvPr>
          <p:cNvSpPr>
            <a:spLocks noGrp="1"/>
          </p:cNvSpPr>
          <p:nvPr>
            <p:ph type="dt" sz="half" idx="10"/>
          </p:nvPr>
        </p:nvSpPr>
        <p:spPr/>
        <p:txBody>
          <a:bodyPr/>
          <a:lstStyle/>
          <a:p>
            <a:fld id="{23ACC3FA-034C-4683-B54D-F61356D1BE43}" type="datetimeFigureOut">
              <a:rPr lang="en-US" smtClean="0"/>
              <a:t>6/14/2020</a:t>
            </a:fld>
            <a:endParaRPr lang="en-US" dirty="0"/>
          </a:p>
        </p:txBody>
      </p:sp>
      <p:sp>
        <p:nvSpPr>
          <p:cNvPr id="4" name="Footer Placeholder 3">
            <a:extLst>
              <a:ext uri="{FF2B5EF4-FFF2-40B4-BE49-F238E27FC236}">
                <a16:creationId xmlns:a16="http://schemas.microsoft.com/office/drawing/2014/main" xmlns="" id="{A6CD3E73-8668-443A-A585-12DB65FC38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F682FA4-3803-4230-8B93-087C32EE43B2}"/>
              </a:ext>
            </a:extLst>
          </p:cNvPr>
          <p:cNvSpPr>
            <a:spLocks noGrp="1"/>
          </p:cNvSpPr>
          <p:nvPr>
            <p:ph type="sldNum" sz="quarter" idx="12"/>
          </p:nvPr>
        </p:nvSpPr>
        <p:spPr/>
        <p:txBody>
          <a:bodyPr/>
          <a:lstStyle/>
          <a:p>
            <a:fld id="{14ACF651-129D-4C41-8AD4-2F7D7CDA8BF2}" type="slidenum">
              <a:rPr lang="en-US" smtClean="0"/>
              <a:t>‹#›</a:t>
            </a:fld>
            <a:endParaRPr lang="en-US" dirty="0"/>
          </a:p>
        </p:txBody>
      </p:sp>
    </p:spTree>
    <p:extLst>
      <p:ext uri="{BB962C8B-B14F-4D97-AF65-F5344CB8AC3E}">
        <p14:creationId xmlns:p14="http://schemas.microsoft.com/office/powerpoint/2010/main" val="194026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5CE2D6F-CF80-4D40-BFA0-364115993A56}"/>
              </a:ext>
            </a:extLst>
          </p:cNvPr>
          <p:cNvSpPr>
            <a:spLocks noGrp="1"/>
          </p:cNvSpPr>
          <p:nvPr>
            <p:ph type="dt" sz="half" idx="10"/>
          </p:nvPr>
        </p:nvSpPr>
        <p:spPr/>
        <p:txBody>
          <a:bodyPr/>
          <a:lstStyle/>
          <a:p>
            <a:fld id="{23ACC3FA-034C-4683-B54D-F61356D1BE43}" type="datetimeFigureOut">
              <a:rPr lang="en-US" smtClean="0"/>
              <a:t>6/14/2020</a:t>
            </a:fld>
            <a:endParaRPr lang="en-US" dirty="0"/>
          </a:p>
        </p:txBody>
      </p:sp>
      <p:sp>
        <p:nvSpPr>
          <p:cNvPr id="3" name="Footer Placeholder 2">
            <a:extLst>
              <a:ext uri="{FF2B5EF4-FFF2-40B4-BE49-F238E27FC236}">
                <a16:creationId xmlns:a16="http://schemas.microsoft.com/office/drawing/2014/main" xmlns="" id="{5A131DF7-2914-4EA4-84F3-AB8F08F3C3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257D703-53B1-40FC-B7A3-1BC940B041E6}"/>
              </a:ext>
            </a:extLst>
          </p:cNvPr>
          <p:cNvSpPr>
            <a:spLocks noGrp="1"/>
          </p:cNvSpPr>
          <p:nvPr>
            <p:ph type="sldNum" sz="quarter" idx="12"/>
          </p:nvPr>
        </p:nvSpPr>
        <p:spPr/>
        <p:txBody>
          <a:bodyPr/>
          <a:lstStyle/>
          <a:p>
            <a:fld id="{14ACF651-129D-4C41-8AD4-2F7D7CDA8BF2}" type="slidenum">
              <a:rPr lang="en-US" smtClean="0"/>
              <a:t>‹#›</a:t>
            </a:fld>
            <a:endParaRPr lang="en-US" dirty="0"/>
          </a:p>
        </p:txBody>
      </p:sp>
    </p:spTree>
    <p:extLst>
      <p:ext uri="{BB962C8B-B14F-4D97-AF65-F5344CB8AC3E}">
        <p14:creationId xmlns:p14="http://schemas.microsoft.com/office/powerpoint/2010/main" val="296968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2B6F9F-2A80-4E1A-99ED-C953C73F4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E1915A5-7723-45FB-80E0-DCFDE7BCE8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56417E0-2717-42FE-87A5-BD4F11854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F28887-63DC-40F3-B049-74B071B5C92F}"/>
              </a:ext>
            </a:extLst>
          </p:cNvPr>
          <p:cNvSpPr>
            <a:spLocks noGrp="1"/>
          </p:cNvSpPr>
          <p:nvPr>
            <p:ph type="dt" sz="half" idx="10"/>
          </p:nvPr>
        </p:nvSpPr>
        <p:spPr/>
        <p:txBody>
          <a:bodyPr/>
          <a:lstStyle/>
          <a:p>
            <a:fld id="{23ACC3FA-034C-4683-B54D-F61356D1BE43}" type="datetimeFigureOut">
              <a:rPr lang="en-US" smtClean="0"/>
              <a:t>6/14/2020</a:t>
            </a:fld>
            <a:endParaRPr lang="en-US" dirty="0"/>
          </a:p>
        </p:txBody>
      </p:sp>
      <p:sp>
        <p:nvSpPr>
          <p:cNvPr id="6" name="Footer Placeholder 5">
            <a:extLst>
              <a:ext uri="{FF2B5EF4-FFF2-40B4-BE49-F238E27FC236}">
                <a16:creationId xmlns:a16="http://schemas.microsoft.com/office/drawing/2014/main" xmlns="" id="{45AD42EF-7ACE-4FC9-A23A-84C64D437B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758F76C-AA3C-4058-BA21-56134B2B2192}"/>
              </a:ext>
            </a:extLst>
          </p:cNvPr>
          <p:cNvSpPr>
            <a:spLocks noGrp="1"/>
          </p:cNvSpPr>
          <p:nvPr>
            <p:ph type="sldNum" sz="quarter" idx="12"/>
          </p:nvPr>
        </p:nvSpPr>
        <p:spPr/>
        <p:txBody>
          <a:bodyPr/>
          <a:lstStyle/>
          <a:p>
            <a:fld id="{14ACF651-129D-4C41-8AD4-2F7D7CDA8BF2}" type="slidenum">
              <a:rPr lang="en-US" smtClean="0"/>
              <a:t>‹#›</a:t>
            </a:fld>
            <a:endParaRPr lang="en-US" dirty="0"/>
          </a:p>
        </p:txBody>
      </p:sp>
    </p:spTree>
    <p:extLst>
      <p:ext uri="{BB962C8B-B14F-4D97-AF65-F5344CB8AC3E}">
        <p14:creationId xmlns:p14="http://schemas.microsoft.com/office/powerpoint/2010/main" val="292459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BB99B1-FD26-4278-AF51-C81414BFF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2508934-AC15-471B-86F2-741C576ECF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D020B963-34C9-44A2-9621-6CC9F47E8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2827B66-1B7D-43BE-B936-AB269600DA84}"/>
              </a:ext>
            </a:extLst>
          </p:cNvPr>
          <p:cNvSpPr>
            <a:spLocks noGrp="1"/>
          </p:cNvSpPr>
          <p:nvPr>
            <p:ph type="dt" sz="half" idx="10"/>
          </p:nvPr>
        </p:nvSpPr>
        <p:spPr/>
        <p:txBody>
          <a:bodyPr/>
          <a:lstStyle/>
          <a:p>
            <a:fld id="{23ACC3FA-034C-4683-B54D-F61356D1BE43}" type="datetimeFigureOut">
              <a:rPr lang="en-US" smtClean="0"/>
              <a:t>6/14/2020</a:t>
            </a:fld>
            <a:endParaRPr lang="en-US" dirty="0"/>
          </a:p>
        </p:txBody>
      </p:sp>
      <p:sp>
        <p:nvSpPr>
          <p:cNvPr id="6" name="Footer Placeholder 5">
            <a:extLst>
              <a:ext uri="{FF2B5EF4-FFF2-40B4-BE49-F238E27FC236}">
                <a16:creationId xmlns:a16="http://schemas.microsoft.com/office/drawing/2014/main" xmlns="" id="{AFA17443-F627-4731-A6B7-7414C0600E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F451EA6-2E80-4854-8BF2-F2EB6A1E2031}"/>
              </a:ext>
            </a:extLst>
          </p:cNvPr>
          <p:cNvSpPr>
            <a:spLocks noGrp="1"/>
          </p:cNvSpPr>
          <p:nvPr>
            <p:ph type="sldNum" sz="quarter" idx="12"/>
          </p:nvPr>
        </p:nvSpPr>
        <p:spPr/>
        <p:txBody>
          <a:bodyPr/>
          <a:lstStyle/>
          <a:p>
            <a:fld id="{14ACF651-129D-4C41-8AD4-2F7D7CDA8BF2}" type="slidenum">
              <a:rPr lang="en-US" smtClean="0"/>
              <a:t>‹#›</a:t>
            </a:fld>
            <a:endParaRPr lang="en-US" dirty="0"/>
          </a:p>
        </p:txBody>
      </p:sp>
    </p:spTree>
    <p:extLst>
      <p:ext uri="{BB962C8B-B14F-4D97-AF65-F5344CB8AC3E}">
        <p14:creationId xmlns:p14="http://schemas.microsoft.com/office/powerpoint/2010/main" val="58384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338115-4711-4242-A42E-8D47239CB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449D03A-D615-4450-87BA-0ED0BA85E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4F4004-F15F-44CC-8580-954ADC3C5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CC3FA-034C-4683-B54D-F61356D1BE43}" type="datetimeFigureOut">
              <a:rPr lang="en-US" smtClean="0"/>
              <a:t>6/14/2020</a:t>
            </a:fld>
            <a:endParaRPr lang="en-US" dirty="0"/>
          </a:p>
        </p:txBody>
      </p:sp>
      <p:sp>
        <p:nvSpPr>
          <p:cNvPr id="5" name="Footer Placeholder 4">
            <a:extLst>
              <a:ext uri="{FF2B5EF4-FFF2-40B4-BE49-F238E27FC236}">
                <a16:creationId xmlns:a16="http://schemas.microsoft.com/office/drawing/2014/main" xmlns="" id="{B50B218E-41B8-4C3F-A954-92D717B513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21F8C727-4BF8-4EFB-8D60-2802717D72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CF651-129D-4C41-8AD4-2F7D7CDA8BF2}" type="slidenum">
              <a:rPr lang="en-US" smtClean="0"/>
              <a:t>‹#›</a:t>
            </a:fld>
            <a:endParaRPr lang="en-US" dirty="0"/>
          </a:p>
        </p:txBody>
      </p:sp>
    </p:spTree>
    <p:extLst>
      <p:ext uri="{BB962C8B-B14F-4D97-AF65-F5344CB8AC3E}">
        <p14:creationId xmlns:p14="http://schemas.microsoft.com/office/powerpoint/2010/main" val="59587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xmlns="" id="{0ABB437E-CE3C-42FC-8526-C6828F238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570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0834" y="99152"/>
            <a:ext cx="14134641" cy="156770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0">
            <a:extLst>
              <a:ext uri="{FF2B5EF4-FFF2-40B4-BE49-F238E27FC236}">
                <a16:creationId xmlns:a16="http://schemas.microsoft.com/office/drawing/2014/main" xmlns="" id="{7A0CE295-DC94-4113-ABBC-0961764F7DA2}"/>
              </a:ext>
            </a:extLst>
          </p:cNvPr>
          <p:cNvSpPr>
            <a:spLocks noGrp="1"/>
          </p:cNvSpPr>
          <p:nvPr>
            <p:ph type="title"/>
          </p:nvPr>
        </p:nvSpPr>
        <p:spPr>
          <a:xfrm>
            <a:off x="-605928" y="457200"/>
            <a:ext cx="8879916" cy="1600200"/>
          </a:xfrm>
        </p:spPr>
        <p:txBody>
          <a:bodyPr>
            <a:normAutofit fontScale="90000"/>
          </a:bodyPr>
          <a:lstStyle/>
          <a:p>
            <a:r>
              <a:rPr lang="en-US" dirty="0"/>
              <a:t>TTC, Union Subway Station Second Platform and Concourse Improvements, Toronto</a:t>
            </a:r>
            <a:br>
              <a:rPr lang="en-US" dirty="0"/>
            </a:br>
            <a:r>
              <a:rPr lang="en-US" sz="2200" b="1" dirty="0"/>
              <a:t>Date Completed:</a:t>
            </a:r>
            <a:r>
              <a:rPr lang="en-US" sz="2200" dirty="0"/>
              <a:t> 2016</a:t>
            </a:r>
            <a:br>
              <a:rPr lang="en-US" sz="2200" dirty="0"/>
            </a:br>
            <a:r>
              <a:rPr lang="en-US" sz="2200" b="1" dirty="0"/>
              <a:t>Total Value:</a:t>
            </a:r>
            <a:r>
              <a:rPr lang="en-US" sz="2200" dirty="0"/>
              <a:t> $200 MM</a:t>
            </a:r>
            <a:br>
              <a:rPr lang="en-US" sz="2200" dirty="0"/>
            </a:br>
            <a:r>
              <a:rPr lang="en-US" sz="2200" b="1" dirty="0"/>
              <a:t>Owner:</a:t>
            </a:r>
            <a:r>
              <a:rPr lang="en-US" sz="2200" dirty="0"/>
              <a:t> Toronto Transit Commission</a:t>
            </a:r>
            <a:br>
              <a:rPr lang="en-US" sz="2200" dirty="0"/>
            </a:br>
            <a:r>
              <a:rPr lang="en-US" sz="2200" b="1" dirty="0"/>
              <a:t>Contact Name:</a:t>
            </a:r>
            <a:r>
              <a:rPr lang="en-US" sz="2200" dirty="0"/>
              <a:t> Silvano Florindi,  P.Eng.</a:t>
            </a:r>
          </a:p>
        </p:txBody>
      </p:sp>
      <p:sp>
        <p:nvSpPr>
          <p:cNvPr id="3" name="Content Placeholder 2">
            <a:extLst>
              <a:ext uri="{FF2B5EF4-FFF2-40B4-BE49-F238E27FC236}">
                <a16:creationId xmlns:a16="http://schemas.microsoft.com/office/drawing/2014/main" xmlns="" id="{DEB9C697-9161-4F56-BA71-711DA8C1C6F8}"/>
              </a:ext>
            </a:extLst>
          </p:cNvPr>
          <p:cNvSpPr>
            <a:spLocks noGrp="1"/>
          </p:cNvSpPr>
          <p:nvPr>
            <p:ph idx="1"/>
          </p:nvPr>
        </p:nvSpPr>
        <p:spPr>
          <a:xfrm>
            <a:off x="5183188" y="457200"/>
            <a:ext cx="6172200" cy="6307583"/>
          </a:xfrm>
        </p:spPr>
        <p:txBody>
          <a:bodyPr/>
          <a:lstStyle/>
          <a:p>
            <a:endParaRPr lang="en-US" dirty="0"/>
          </a:p>
          <a:p>
            <a:endParaRPr lang="en-US" dirty="0"/>
          </a:p>
        </p:txBody>
      </p:sp>
      <p:sp>
        <p:nvSpPr>
          <p:cNvPr id="12" name="Text Placeholder 11">
            <a:extLst>
              <a:ext uri="{FF2B5EF4-FFF2-40B4-BE49-F238E27FC236}">
                <a16:creationId xmlns:a16="http://schemas.microsoft.com/office/drawing/2014/main" xmlns="" id="{5775B220-6E61-4F98-89AC-F9DC8481824E}"/>
              </a:ext>
            </a:extLst>
          </p:cNvPr>
          <p:cNvSpPr>
            <a:spLocks noGrp="1"/>
          </p:cNvSpPr>
          <p:nvPr>
            <p:ph type="body" sz="half" idx="2"/>
          </p:nvPr>
        </p:nvSpPr>
        <p:spPr>
          <a:xfrm>
            <a:off x="-760164" y="2057399"/>
            <a:ext cx="9034152" cy="4707383"/>
          </a:xfrm>
        </p:spPr>
        <p:txBody>
          <a:bodyPr>
            <a:noAutofit/>
          </a:bodyPr>
          <a:lstStyle/>
          <a:p>
            <a:r>
              <a:rPr lang="en-US" sz="2500" dirty="0"/>
              <a:t>The project involved constructing a new south side platform for the Yonge subway line, an improved </a:t>
            </a:r>
            <a:r>
              <a:rPr lang="en-US" sz="2500" dirty="0" smtClean="0"/>
              <a:t>center </a:t>
            </a:r>
            <a:r>
              <a:rPr lang="en-US" sz="2500" dirty="0"/>
              <a:t>platform for the University subway line and concourse improvements at Union Station.  This required the staging of all train traffic , staging pedestrian and vehicular traffic flow on Front Street and Bay Street.  Work also included the rehabilitation of the existing concourse and platform including the construction of a new automatic entrance. The construction of a new platform </a:t>
            </a:r>
            <a:r>
              <a:rPr lang="en-US" sz="2500" dirty="0">
                <a:latin typeface="+mj-lt"/>
              </a:rPr>
              <a:t>included earthworks, pile foundations, concrete and structural steel demolition. Reconstruction, flooring, glazing installation of an art wall, miscellaneous security, communication equipment and associated conduit/wiring, lighting fixtures, signage power, HVAC and plumbing was also included in the scope.  </a:t>
            </a:r>
          </a:p>
          <a:p>
            <a:r>
              <a:rPr lang="en-US" sz="2500" dirty="0">
                <a:latin typeface="+mj-lt"/>
              </a:rPr>
              <a:t>This project also included the construction of two new fire ventilation shafts, removal and reinstatement of the moat heritage wall, demolition and reconstruction of all service room surfaces. Further, the removal / relocation of all utilities (gas water sewer hydro, communication cables) within the construction zone, construction of a new siphon sewer at the Front Street east moat and the rerouting/ lowering and reconstruction of the existing sanitary sewer, removal/ modifications of the </a:t>
            </a:r>
            <a:r>
              <a:rPr lang="en-US" sz="2500" dirty="0" err="1">
                <a:latin typeface="+mj-lt"/>
              </a:rPr>
              <a:t>Harbourfront</a:t>
            </a:r>
            <a:r>
              <a:rPr lang="en-US" sz="2500" dirty="0">
                <a:latin typeface="+mj-lt"/>
              </a:rPr>
              <a:t> LRT, as well as strengthening of the north tunnel wall are also included.  The scope of work also included the revitalization of the Front  Street.</a:t>
            </a:r>
          </a:p>
          <a:p>
            <a:r>
              <a:rPr lang="en-US" sz="2500" b="1" dirty="0">
                <a:latin typeface="+mj-lt"/>
              </a:rPr>
              <a:t>Winner of the 2016 </a:t>
            </a:r>
            <a:r>
              <a:rPr lang="en-US" sz="2500" b="1" dirty="0" smtClean="0">
                <a:latin typeface="+mj-lt"/>
              </a:rPr>
              <a:t>The Willis </a:t>
            </a:r>
            <a:r>
              <a:rPr lang="en-US" sz="2500" b="1" dirty="0" err="1" smtClean="0">
                <a:latin typeface="+mj-lt"/>
              </a:rPr>
              <a:t>Chipman</a:t>
            </a:r>
            <a:r>
              <a:rPr lang="en-US" sz="2500" b="1" dirty="0" smtClean="0">
                <a:latin typeface="+mj-lt"/>
              </a:rPr>
              <a:t> Award from </a:t>
            </a:r>
            <a:r>
              <a:rPr lang="en-US" sz="2500" b="1" dirty="0">
                <a:latin typeface="+mj-lt"/>
              </a:rPr>
              <a:t>the Consulting Engineers of Ontario.</a:t>
            </a:r>
          </a:p>
          <a:p>
            <a:r>
              <a:rPr lang="en-US" sz="2500" b="1" dirty="0">
                <a:latin typeface="+mj-lt"/>
              </a:rPr>
              <a:t>Winner of the 2016 </a:t>
            </a:r>
            <a:r>
              <a:rPr lang="en-US" sz="2500" b="1" dirty="0" smtClean="0">
                <a:latin typeface="+mj-lt"/>
              </a:rPr>
              <a:t>.</a:t>
            </a:r>
            <a:endParaRPr lang="en-US" sz="2500" b="1" dirty="0">
              <a:latin typeface="+mj-lt"/>
            </a:endParaRPr>
          </a:p>
          <a:p>
            <a:r>
              <a:rPr lang="en-US" sz="2500" b="1" dirty="0">
                <a:latin typeface="+mj-lt"/>
              </a:rPr>
              <a:t>Winner of Toronto Urban Design Award for Toronto Revitalization project.</a:t>
            </a:r>
          </a:p>
          <a:p>
            <a:r>
              <a:rPr lang="en-US" sz="2500" dirty="0">
                <a:latin typeface="+mj-lt"/>
              </a:rPr>
              <a:t>Abbas was the </a:t>
            </a:r>
            <a:r>
              <a:rPr lang="en-US" sz="2500" b="1" dirty="0">
                <a:latin typeface="+mj-lt"/>
              </a:rPr>
              <a:t>Project Manager </a:t>
            </a:r>
            <a:r>
              <a:rPr lang="en-US" sz="2500" dirty="0">
                <a:latin typeface="+mj-lt"/>
              </a:rPr>
              <a:t>responsible for the overall delivery of the project and involved from inception to completion, including setting up the design and coordination of this multi discipline project team. Responsible for coordination and chairing of design and coordination meetings with stakeholders including; public and private utilities, Parks Canada (Heritage), Waterfront Toronto and Funding Partners.</a:t>
            </a:r>
          </a:p>
          <a:p>
            <a:endParaRPr lang="en-US" sz="2500" dirty="0"/>
          </a:p>
        </p:txBody>
      </p:sp>
      <p:pic>
        <p:nvPicPr>
          <p:cNvPr id="23" name="Picture 22">
            <a:extLst>
              <a:ext uri="{FF2B5EF4-FFF2-40B4-BE49-F238E27FC236}">
                <a16:creationId xmlns:a16="http://schemas.microsoft.com/office/drawing/2014/main" xmlns="" id="{DFD923D3-2C9D-447A-8944-9C59034A26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3873" y="523302"/>
            <a:ext cx="2927350" cy="2065020"/>
          </a:xfrm>
          <a:prstGeom prst="rect">
            <a:avLst/>
          </a:prstGeom>
          <a:noFill/>
          <a:ln>
            <a:noFill/>
          </a:ln>
        </p:spPr>
      </p:pic>
      <p:pic>
        <p:nvPicPr>
          <p:cNvPr id="24" name="Picture 23">
            <a:extLst>
              <a:ext uri="{FF2B5EF4-FFF2-40B4-BE49-F238E27FC236}">
                <a16:creationId xmlns:a16="http://schemas.microsoft.com/office/drawing/2014/main" xmlns="" id="{D4ED17EC-F352-4440-AF0C-19C2CDC56891}"/>
              </a:ext>
            </a:extLst>
          </p:cNvPr>
          <p:cNvPicPr/>
          <p:nvPr/>
        </p:nvPicPr>
        <p:blipFill>
          <a:blip r:embed="rId3">
            <a:extLst>
              <a:ext uri="{28A0092B-C50C-407E-A947-70E740481C1C}">
                <a14:useLocalDpi xmlns:a14="http://schemas.microsoft.com/office/drawing/2010/main" val="0"/>
              </a:ext>
            </a:extLst>
          </a:blip>
          <a:stretch>
            <a:fillRect/>
          </a:stretch>
        </p:blipFill>
        <p:spPr>
          <a:xfrm>
            <a:off x="4553339" y="2830502"/>
            <a:ext cx="7007884" cy="4027497"/>
          </a:xfrm>
          <a:prstGeom prst="rect">
            <a:avLst/>
          </a:prstGeom>
        </p:spPr>
      </p:pic>
      <p:pic>
        <p:nvPicPr>
          <p:cNvPr id="26" name="Picture 25">
            <a:extLst>
              <a:ext uri="{FF2B5EF4-FFF2-40B4-BE49-F238E27FC236}">
                <a16:creationId xmlns:a16="http://schemas.microsoft.com/office/drawing/2014/main" xmlns="" id="{B59CA0F2-C12A-4B07-9C91-FEA5D083187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3873" y="4941135"/>
            <a:ext cx="2927350" cy="1725995"/>
          </a:xfrm>
          <a:prstGeom prst="rect">
            <a:avLst/>
          </a:prstGeom>
          <a:noFill/>
        </p:spPr>
      </p:pic>
      <p:pic>
        <p:nvPicPr>
          <p:cNvPr id="1026" name="Picture 2" descr="CH2M Receives Prestigious Willis Chipman Award for Metrolinx Unio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4506" y="7937653"/>
            <a:ext cx="6935079" cy="27149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18 Ontario Consulting Engineering Awards Gala - Constructio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5700" y="9328934"/>
            <a:ext cx="23145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night Piésold Recognized at 2017 Canadian Consulting Engineering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37725" y="10333037"/>
            <a:ext cx="3190875"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7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H2M Receives Prestigious Willis Chipman Award for Metrolinx Uni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81" y="-657246"/>
            <a:ext cx="6935079" cy="27149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2018 Ontario Consulting Engineering Awards Gala - Construc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9866" y="41719"/>
            <a:ext cx="23145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night Piésold Recognized at 2017 Canadian Consulting Engineer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5481" y="1916959"/>
            <a:ext cx="3190875" cy="2924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EA -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255" y="4841135"/>
            <a:ext cx="4014089" cy="267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42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7A0CE295-DC94-4113-ABBC-0961764F7DA2}"/>
              </a:ext>
            </a:extLst>
          </p:cNvPr>
          <p:cNvSpPr>
            <a:spLocks noGrp="1"/>
          </p:cNvSpPr>
          <p:nvPr>
            <p:ph type="title"/>
          </p:nvPr>
        </p:nvSpPr>
        <p:spPr>
          <a:xfrm>
            <a:off x="839788" y="457200"/>
            <a:ext cx="7434200" cy="1600200"/>
          </a:xfrm>
        </p:spPr>
        <p:txBody>
          <a:bodyPr>
            <a:normAutofit fontScale="90000"/>
          </a:bodyPr>
          <a:lstStyle/>
          <a:p>
            <a:r>
              <a:rPr lang="en-US" dirty="0"/>
              <a:t>PMO &amp; Growth Cities Initiative  </a:t>
            </a:r>
            <a:br>
              <a:rPr lang="en-US" dirty="0"/>
            </a:br>
            <a:r>
              <a:rPr lang="en-US" sz="2000" b="1" dirty="0"/>
              <a:t>Date Completed:</a:t>
            </a:r>
            <a:r>
              <a:rPr lang="en-US" sz="2000" dirty="0"/>
              <a:t> Ongoing </a:t>
            </a:r>
            <a:br>
              <a:rPr lang="en-US" sz="2000" dirty="0"/>
            </a:br>
            <a:r>
              <a:rPr lang="en-US" sz="2000" b="1" dirty="0"/>
              <a:t>Total Fees:</a:t>
            </a:r>
            <a:r>
              <a:rPr lang="en-US" sz="2000" dirty="0"/>
              <a:t> $200,000</a:t>
            </a:r>
            <a:br>
              <a:rPr lang="en-US" sz="2000" dirty="0"/>
            </a:br>
            <a:r>
              <a:rPr lang="en-US" sz="2000" b="1" dirty="0"/>
              <a:t>Client :</a:t>
            </a:r>
            <a:r>
              <a:rPr lang="en-US" sz="2000" dirty="0"/>
              <a:t> LEA Consulting Ltd.</a:t>
            </a:r>
            <a:br>
              <a:rPr lang="en-US" sz="2000" dirty="0"/>
            </a:br>
            <a:r>
              <a:rPr lang="en-US" sz="2000" b="1" dirty="0"/>
              <a:t>Contact Name:</a:t>
            </a:r>
            <a:r>
              <a:rPr lang="en-US" sz="2000" dirty="0"/>
              <a:t> Terry Wallace,  P.Eng, President</a:t>
            </a:r>
          </a:p>
        </p:txBody>
      </p:sp>
      <p:sp>
        <p:nvSpPr>
          <p:cNvPr id="3" name="Content Placeholder 2">
            <a:extLst>
              <a:ext uri="{FF2B5EF4-FFF2-40B4-BE49-F238E27FC236}">
                <a16:creationId xmlns:a16="http://schemas.microsoft.com/office/drawing/2014/main" xmlns="" id="{DEB9C697-9161-4F56-BA71-711DA8C1C6F8}"/>
              </a:ext>
            </a:extLst>
          </p:cNvPr>
          <p:cNvSpPr>
            <a:spLocks noGrp="1"/>
          </p:cNvSpPr>
          <p:nvPr>
            <p:ph idx="1"/>
          </p:nvPr>
        </p:nvSpPr>
        <p:spPr>
          <a:xfrm>
            <a:off x="5183188" y="457200"/>
            <a:ext cx="6172200" cy="6307583"/>
          </a:xfrm>
        </p:spPr>
        <p:txBody>
          <a:bodyPr/>
          <a:lstStyle/>
          <a:p>
            <a:endParaRPr lang="en-US" dirty="0"/>
          </a:p>
          <a:p>
            <a:endParaRPr lang="en-US" dirty="0"/>
          </a:p>
        </p:txBody>
      </p:sp>
      <p:sp>
        <p:nvSpPr>
          <p:cNvPr id="12" name="Text Placeholder 11">
            <a:extLst>
              <a:ext uri="{FF2B5EF4-FFF2-40B4-BE49-F238E27FC236}">
                <a16:creationId xmlns:a16="http://schemas.microsoft.com/office/drawing/2014/main" xmlns="" id="{5775B220-6E61-4F98-89AC-F9DC8481824E}"/>
              </a:ext>
            </a:extLst>
          </p:cNvPr>
          <p:cNvSpPr>
            <a:spLocks noGrp="1"/>
          </p:cNvSpPr>
          <p:nvPr>
            <p:ph type="body" sz="half" idx="2"/>
          </p:nvPr>
        </p:nvSpPr>
        <p:spPr>
          <a:xfrm>
            <a:off x="839788" y="2057399"/>
            <a:ext cx="10617644" cy="4707383"/>
          </a:xfrm>
        </p:spPr>
        <p:txBody>
          <a:bodyPr>
            <a:noAutofit/>
          </a:bodyPr>
          <a:lstStyle/>
          <a:p>
            <a:r>
              <a:rPr lang="en-US" sz="2500" dirty="0"/>
              <a:t>Building Engineering Group led by Abbas Khayyam - P.Eng. was retained by LEA Consulting Ltd. in November 2019  to establish a PMO and help with developing a business case for growth opportunities in other Canadian Cities as part of their strategic initiatives. </a:t>
            </a:r>
          </a:p>
          <a:p>
            <a:r>
              <a:rPr lang="en-US" sz="2500" dirty="0"/>
              <a:t>The strategic objective of the PMO initiative is to improve efficiency and effectiveness of project delivery, while reducing costs, increasing the quality of deliverables and more effectively utilizing LEA’s resources to meet the clients’ requirements and expectations. The scope of services includes:</a:t>
            </a:r>
          </a:p>
          <a:p>
            <a:pPr marL="285750" indent="-285750" fontAlgn="ctr">
              <a:buFont typeface="Arial" panose="020B0604020202020204" pitchFamily="34" charset="0"/>
              <a:buChar char="•"/>
            </a:pPr>
            <a:r>
              <a:rPr lang="en-US" sz="2500" dirty="0"/>
              <a:t>Establishment of an enterprise wide PMO, creation of associated policies and procedures;</a:t>
            </a:r>
          </a:p>
          <a:p>
            <a:pPr marL="285750" indent="-285750" fontAlgn="ctr">
              <a:buFont typeface="Arial" panose="020B0604020202020204" pitchFamily="34" charset="0"/>
              <a:buChar char="•"/>
            </a:pPr>
            <a:r>
              <a:rPr lang="en-US" sz="2500" dirty="0"/>
              <a:t>Development of the company Quality Management System (QMS);</a:t>
            </a:r>
          </a:p>
          <a:p>
            <a:pPr marL="285750" indent="-285750" fontAlgn="ctr">
              <a:buFont typeface="Arial" panose="020B0604020202020204" pitchFamily="34" charset="0"/>
              <a:buChar char="•"/>
            </a:pPr>
            <a:r>
              <a:rPr lang="en-US" sz="2500" dirty="0"/>
              <a:t>Establishment of standardized project reports with appropriate and actionable KPIs by PMs; </a:t>
            </a:r>
          </a:p>
          <a:p>
            <a:pPr marL="285750" indent="-285750" fontAlgn="ctr">
              <a:buFont typeface="Arial" panose="020B0604020202020204" pitchFamily="34" charset="0"/>
              <a:buChar char="•"/>
            </a:pPr>
            <a:r>
              <a:rPr lang="en-US" sz="2500" dirty="0"/>
              <a:t>Staff training and implementation of the new procedures and policies;</a:t>
            </a:r>
          </a:p>
          <a:p>
            <a:pPr marL="285750" indent="-285750" fontAlgn="ctr">
              <a:buFont typeface="Arial" panose="020B0604020202020204" pitchFamily="34" charset="0"/>
              <a:buChar char="•"/>
            </a:pPr>
            <a:r>
              <a:rPr lang="en-US" sz="2500" dirty="0"/>
              <a:t>Project Manager mentoring and support;</a:t>
            </a:r>
          </a:p>
          <a:p>
            <a:pPr marL="285750" indent="-285750" fontAlgn="ctr">
              <a:buFont typeface="Arial" panose="020B0604020202020204" pitchFamily="34" charset="0"/>
              <a:buChar char="•"/>
            </a:pPr>
            <a:r>
              <a:rPr lang="en-US" sz="2500" dirty="0"/>
              <a:t>Acting as the SME in business development and project work.</a:t>
            </a:r>
          </a:p>
          <a:p>
            <a:pPr fontAlgn="ctr"/>
            <a:endParaRPr lang="en-US" sz="2500" dirty="0"/>
          </a:p>
          <a:p>
            <a:pPr fontAlgn="ctr"/>
            <a:endParaRPr lang="en-US" sz="2500" dirty="0"/>
          </a:p>
          <a:p>
            <a:pPr fontAlgn="ctr"/>
            <a:endParaRPr lang="en-US" sz="2500" dirty="0"/>
          </a:p>
          <a:p>
            <a:pPr fontAlgn="ctr"/>
            <a:endParaRPr lang="en-US" sz="2500" dirty="0"/>
          </a:p>
          <a:p>
            <a:pPr fontAlgn="ctr"/>
            <a:endParaRPr lang="en-US" sz="2500" dirty="0"/>
          </a:p>
          <a:p>
            <a:pPr fontAlgn="ctr"/>
            <a:endParaRPr lang="en-US" sz="2500" dirty="0"/>
          </a:p>
          <a:p>
            <a:pPr fontAlgn="ctr"/>
            <a:endParaRPr lang="en-US" sz="2500" dirty="0"/>
          </a:p>
          <a:p>
            <a:pPr fontAlgn="ctr"/>
            <a:endParaRPr lang="en-US" sz="2500" dirty="0"/>
          </a:p>
          <a:p>
            <a:pPr fontAlgn="ctr"/>
            <a:endParaRPr lang="en-US" sz="2500" dirty="0"/>
          </a:p>
          <a:p>
            <a:pPr fontAlgn="ctr"/>
            <a:endParaRPr lang="en-US" sz="2500" dirty="0"/>
          </a:p>
          <a:p>
            <a:pPr fontAlgn="ctr"/>
            <a:endParaRPr lang="en-US" sz="2500" dirty="0"/>
          </a:p>
          <a:p>
            <a:endParaRPr lang="en-US" sz="2500" dirty="0"/>
          </a:p>
        </p:txBody>
      </p:sp>
      <p:pic>
        <p:nvPicPr>
          <p:cNvPr id="4" name="Picture 3" descr="A screenshot of a cell phone&#10;&#10;Description automatically generated">
            <a:extLst>
              <a:ext uri="{FF2B5EF4-FFF2-40B4-BE49-F238E27FC236}">
                <a16:creationId xmlns:a16="http://schemas.microsoft.com/office/drawing/2014/main" xmlns="" id="{A79BF842-2900-4090-9399-D1CAD33DEF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6024" y="116505"/>
            <a:ext cx="2927350" cy="1971481"/>
          </a:xfrm>
          <a:prstGeom prst="rect">
            <a:avLst/>
          </a:prstGeom>
        </p:spPr>
      </p:pic>
    </p:spTree>
    <p:extLst>
      <p:ext uri="{BB962C8B-B14F-4D97-AF65-F5344CB8AC3E}">
        <p14:creationId xmlns:p14="http://schemas.microsoft.com/office/powerpoint/2010/main" val="292743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7A0CE295-DC94-4113-ABBC-0961764F7DA2}"/>
              </a:ext>
            </a:extLst>
          </p:cNvPr>
          <p:cNvSpPr>
            <a:spLocks noGrp="1"/>
          </p:cNvSpPr>
          <p:nvPr>
            <p:ph type="title"/>
          </p:nvPr>
        </p:nvSpPr>
        <p:spPr>
          <a:xfrm>
            <a:off x="839788" y="457200"/>
            <a:ext cx="7434200" cy="1600200"/>
          </a:xfrm>
        </p:spPr>
        <p:txBody>
          <a:bodyPr>
            <a:normAutofit fontScale="90000"/>
          </a:bodyPr>
          <a:lstStyle/>
          <a:p>
            <a:r>
              <a:rPr lang="en-US" dirty="0"/>
              <a:t>TTC Maintenance Engineering- Subway Infrastructure </a:t>
            </a:r>
            <a:br>
              <a:rPr lang="en-US" dirty="0"/>
            </a:br>
            <a:r>
              <a:rPr lang="en-US" sz="2800" b="1" dirty="0"/>
              <a:t>Date Completed:</a:t>
            </a:r>
            <a:r>
              <a:rPr lang="en-US" sz="2800" dirty="0"/>
              <a:t> Ongoing </a:t>
            </a:r>
            <a:br>
              <a:rPr lang="en-US" sz="2800" dirty="0"/>
            </a:br>
            <a:r>
              <a:rPr lang="en-US" sz="2800" b="1" dirty="0"/>
              <a:t>Total Fees:</a:t>
            </a:r>
            <a:r>
              <a:rPr lang="en-US" sz="2800" dirty="0"/>
              <a:t> $800,000</a:t>
            </a:r>
            <a:br>
              <a:rPr lang="en-US" sz="2800" dirty="0"/>
            </a:br>
            <a:r>
              <a:rPr lang="en-US" sz="2800" b="1" dirty="0"/>
              <a:t>Client :</a:t>
            </a:r>
            <a:r>
              <a:rPr lang="en-US" sz="2800" dirty="0"/>
              <a:t> Toronto Transit Commission/LEA Consulting Ltd.</a:t>
            </a:r>
            <a:br>
              <a:rPr lang="en-US" sz="2800" dirty="0"/>
            </a:br>
            <a:r>
              <a:rPr lang="en-US" sz="2800" b="1" dirty="0"/>
              <a:t>Contact Name:</a:t>
            </a:r>
            <a:r>
              <a:rPr lang="en-US" sz="2800" dirty="0"/>
              <a:t> Shahe Sagharian,  P.Eng, Vice President</a:t>
            </a:r>
          </a:p>
        </p:txBody>
      </p:sp>
      <p:sp>
        <p:nvSpPr>
          <p:cNvPr id="3" name="Content Placeholder 2">
            <a:extLst>
              <a:ext uri="{FF2B5EF4-FFF2-40B4-BE49-F238E27FC236}">
                <a16:creationId xmlns:a16="http://schemas.microsoft.com/office/drawing/2014/main" xmlns="" id="{DEB9C697-9161-4F56-BA71-711DA8C1C6F8}"/>
              </a:ext>
            </a:extLst>
          </p:cNvPr>
          <p:cNvSpPr>
            <a:spLocks noGrp="1"/>
          </p:cNvSpPr>
          <p:nvPr>
            <p:ph idx="1"/>
          </p:nvPr>
        </p:nvSpPr>
        <p:spPr>
          <a:xfrm>
            <a:off x="5183188" y="457200"/>
            <a:ext cx="6172200" cy="6307583"/>
          </a:xfrm>
        </p:spPr>
        <p:txBody>
          <a:bodyPr/>
          <a:lstStyle/>
          <a:p>
            <a:endParaRPr lang="en-US" dirty="0"/>
          </a:p>
          <a:p>
            <a:endParaRPr lang="en-US" dirty="0"/>
          </a:p>
        </p:txBody>
      </p:sp>
      <p:sp>
        <p:nvSpPr>
          <p:cNvPr id="12" name="Text Placeholder 11">
            <a:extLst>
              <a:ext uri="{FF2B5EF4-FFF2-40B4-BE49-F238E27FC236}">
                <a16:creationId xmlns:a16="http://schemas.microsoft.com/office/drawing/2014/main" xmlns="" id="{5775B220-6E61-4F98-89AC-F9DC8481824E}"/>
              </a:ext>
            </a:extLst>
          </p:cNvPr>
          <p:cNvSpPr>
            <a:spLocks noGrp="1"/>
          </p:cNvSpPr>
          <p:nvPr>
            <p:ph type="body" sz="half" idx="2"/>
          </p:nvPr>
        </p:nvSpPr>
        <p:spPr>
          <a:xfrm>
            <a:off x="-358076" y="1898648"/>
            <a:ext cx="9968420" cy="4572000"/>
          </a:xfrm>
        </p:spPr>
        <p:txBody>
          <a:bodyPr>
            <a:noAutofit/>
          </a:bodyPr>
          <a:lstStyle/>
          <a:p>
            <a:r>
              <a:rPr lang="en-US" sz="3000" dirty="0"/>
              <a:t>TTC has retained the services of our consulting team over the next 5 years  to provide track and structure engineering support, track maintenance and track design expertise for the Subway and SRT transit lines. Abbas is the </a:t>
            </a:r>
            <a:r>
              <a:rPr lang="en-US" sz="3000" b="1" dirty="0"/>
              <a:t>Project Manager </a:t>
            </a:r>
            <a:r>
              <a:rPr lang="en-US" sz="3000" dirty="0"/>
              <a:t>for the multi-discipline team</a:t>
            </a:r>
            <a:r>
              <a:rPr lang="en-US" sz="3000" b="1" dirty="0"/>
              <a:t> </a:t>
            </a:r>
            <a:r>
              <a:rPr lang="en-US" sz="3000" dirty="0"/>
              <a:t>responsible for the delivery of the program and providing the following services :</a:t>
            </a:r>
          </a:p>
          <a:p>
            <a:r>
              <a:rPr lang="en-US" sz="3000" b="1" dirty="0"/>
              <a:t>Engineering Support Services</a:t>
            </a:r>
            <a:endParaRPr lang="en-US" sz="3000" dirty="0"/>
          </a:p>
          <a:p>
            <a:pPr marL="457200" lvl="0" indent="-457200">
              <a:lnSpc>
                <a:spcPct val="120000"/>
              </a:lnSpc>
              <a:spcBef>
                <a:spcPts val="0"/>
              </a:spcBef>
              <a:buFont typeface="Arial" panose="020B0604020202020204" pitchFamily="34" charset="0"/>
              <a:buChar char="•"/>
            </a:pPr>
            <a:r>
              <a:rPr lang="en-US" sz="3000" dirty="0"/>
              <a:t>Design, analysis, and assessment of track substructures, special track work (switches, turnouts and expansion joints)  and track fasteners </a:t>
            </a:r>
          </a:p>
          <a:p>
            <a:pPr marL="457200" lvl="0" indent="-457200">
              <a:lnSpc>
                <a:spcPct val="120000"/>
              </a:lnSpc>
              <a:spcBef>
                <a:spcPts val="0"/>
              </a:spcBef>
              <a:buFont typeface="Arial" panose="020B0604020202020204" pitchFamily="34" charset="0"/>
              <a:buChar char="•"/>
            </a:pPr>
            <a:r>
              <a:rPr lang="en-US" sz="3000" dirty="0"/>
              <a:t>Design analysis and guidance in maintenance of track drainage, guidance in rehab of drainage components;</a:t>
            </a:r>
          </a:p>
          <a:p>
            <a:pPr marL="457200" lvl="0" indent="-457200">
              <a:lnSpc>
                <a:spcPct val="120000"/>
              </a:lnSpc>
              <a:spcBef>
                <a:spcPts val="0"/>
              </a:spcBef>
              <a:buFont typeface="Arial" panose="020B0604020202020204" pitchFamily="34" charset="0"/>
              <a:buChar char="•"/>
            </a:pPr>
            <a:r>
              <a:rPr lang="en-US" sz="3000" dirty="0"/>
              <a:t>Track Asset Management and Life cycle of track and track components;</a:t>
            </a:r>
          </a:p>
          <a:p>
            <a:pPr marL="457200" lvl="0" indent="-457200">
              <a:lnSpc>
                <a:spcPct val="120000"/>
              </a:lnSpc>
              <a:spcBef>
                <a:spcPts val="0"/>
              </a:spcBef>
              <a:buFont typeface="Arial" panose="020B0604020202020204" pitchFamily="34" charset="0"/>
              <a:buChar char="•"/>
            </a:pPr>
            <a:r>
              <a:rPr lang="en-US" sz="3000" dirty="0"/>
              <a:t>Perform conditional survey and determine the causes of deterioration and provide recommendations.</a:t>
            </a:r>
          </a:p>
          <a:p>
            <a:r>
              <a:rPr lang="en-US" sz="3000" b="1" dirty="0"/>
              <a:t>Research and Development</a:t>
            </a:r>
          </a:p>
          <a:p>
            <a:pPr marL="457200" indent="-457200">
              <a:lnSpc>
                <a:spcPct val="120000"/>
              </a:lnSpc>
              <a:spcBef>
                <a:spcPts val="0"/>
              </a:spcBef>
              <a:buFont typeface="Arial" panose="020B0604020202020204" pitchFamily="34" charset="0"/>
              <a:buChar char="•"/>
            </a:pPr>
            <a:r>
              <a:rPr lang="en-US" sz="3000" dirty="0"/>
              <a:t>Thermal analysis of rail and track structures to assess risk of track buckling and pull apart and/or misalignment and propose solutions;</a:t>
            </a:r>
          </a:p>
          <a:p>
            <a:pPr marL="457200" indent="-457200">
              <a:lnSpc>
                <a:spcPct val="120000"/>
              </a:lnSpc>
              <a:spcBef>
                <a:spcPts val="0"/>
              </a:spcBef>
              <a:buFont typeface="Arial" panose="020B0604020202020204" pitchFamily="34" charset="0"/>
              <a:buChar char="•"/>
            </a:pPr>
            <a:r>
              <a:rPr lang="en-US" sz="3000" dirty="0"/>
              <a:t>Review, research, and development of track maintenance and track construction standards i.e. rail wear, track </a:t>
            </a:r>
            <a:r>
              <a:rPr lang="en-US" sz="3000" dirty="0" err="1"/>
              <a:t>trackbed</a:t>
            </a:r>
            <a:r>
              <a:rPr lang="en-US" sz="3000" dirty="0"/>
              <a:t> capacity/durability, and track geometry tolerances;</a:t>
            </a:r>
          </a:p>
          <a:p>
            <a:pPr marL="457200" indent="-457200">
              <a:lnSpc>
                <a:spcPct val="120000"/>
              </a:lnSpc>
              <a:spcBef>
                <a:spcPts val="0"/>
              </a:spcBef>
              <a:buFont typeface="Arial" panose="020B0604020202020204" pitchFamily="34" charset="0"/>
              <a:buChar char="•"/>
            </a:pPr>
            <a:r>
              <a:rPr lang="en-US" sz="3000" dirty="0"/>
              <a:t>R&amp;D of Subway and Surface track noise and vibration attenuation and mitigation industry practices. </a:t>
            </a:r>
          </a:p>
          <a:p>
            <a:r>
              <a:rPr lang="en-US" sz="3000" b="1" dirty="0"/>
              <a:t>Testing Facilities and Services</a:t>
            </a:r>
          </a:p>
          <a:p>
            <a:pPr marL="457200" indent="-457200">
              <a:lnSpc>
                <a:spcPct val="120000"/>
              </a:lnSpc>
              <a:spcBef>
                <a:spcPts val="0"/>
              </a:spcBef>
              <a:buFont typeface="Arial" panose="020B0604020202020204" pitchFamily="34" charset="0"/>
              <a:buChar char="•"/>
            </a:pPr>
            <a:r>
              <a:rPr lang="en-US" sz="3000" dirty="0"/>
              <a:t>Climate Chamber Testing;</a:t>
            </a:r>
          </a:p>
          <a:p>
            <a:pPr marL="457200" indent="-457200">
              <a:lnSpc>
                <a:spcPct val="120000"/>
              </a:lnSpc>
              <a:spcBef>
                <a:spcPts val="0"/>
              </a:spcBef>
              <a:buFont typeface="Arial" panose="020B0604020202020204" pitchFamily="34" charset="0"/>
              <a:buChar char="•"/>
            </a:pPr>
            <a:r>
              <a:rPr lang="en-US" sz="3000" dirty="0"/>
              <a:t>Cyclic Load Testing;</a:t>
            </a:r>
          </a:p>
          <a:p>
            <a:pPr marL="457200" indent="-457200">
              <a:lnSpc>
                <a:spcPct val="120000"/>
              </a:lnSpc>
              <a:spcBef>
                <a:spcPts val="0"/>
              </a:spcBef>
              <a:buFont typeface="Arial" panose="020B0604020202020204" pitchFamily="34" charset="0"/>
              <a:buChar char="•"/>
            </a:pPr>
            <a:r>
              <a:rPr lang="en-US" sz="3000" dirty="0"/>
              <a:t>Vibration Testing;</a:t>
            </a:r>
          </a:p>
          <a:p>
            <a:pPr marL="457200" indent="-457200">
              <a:lnSpc>
                <a:spcPct val="120000"/>
              </a:lnSpc>
              <a:spcBef>
                <a:spcPts val="0"/>
              </a:spcBef>
              <a:buFont typeface="Arial" panose="020B0604020202020204" pitchFamily="34" charset="0"/>
              <a:buChar char="•"/>
            </a:pPr>
            <a:r>
              <a:rPr lang="en-US" sz="3000" dirty="0"/>
              <a:t>Strength and Deflection Testing.</a:t>
            </a:r>
          </a:p>
        </p:txBody>
      </p:sp>
      <p:pic>
        <p:nvPicPr>
          <p:cNvPr id="4" name="Picture 3" descr="A picture containing building, train, track, sitting&#10;&#10;Description automatically generated">
            <a:extLst>
              <a:ext uri="{FF2B5EF4-FFF2-40B4-BE49-F238E27FC236}">
                <a16:creationId xmlns:a16="http://schemas.microsoft.com/office/drawing/2014/main" xmlns="" id="{D3316CB7-D5C2-4A44-86F1-64A7B59E7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674101" y="750886"/>
            <a:ext cx="3060700" cy="2295525"/>
          </a:xfrm>
          <a:prstGeom prst="rect">
            <a:avLst/>
          </a:prstGeom>
        </p:spPr>
      </p:pic>
      <p:pic>
        <p:nvPicPr>
          <p:cNvPr id="5" name="Picture 4" descr="A picture containing indoor, building, yellow, metal&#10;&#10;Description automatically generated">
            <a:extLst>
              <a:ext uri="{FF2B5EF4-FFF2-40B4-BE49-F238E27FC236}">
                <a16:creationId xmlns:a16="http://schemas.microsoft.com/office/drawing/2014/main" xmlns="" id="{5F44642E-CD46-45A8-9F12-CA403B0A7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725815" y="3918684"/>
            <a:ext cx="2957270" cy="2295524"/>
          </a:xfrm>
          <a:prstGeom prst="rect">
            <a:avLst/>
          </a:prstGeom>
        </p:spPr>
      </p:pic>
    </p:spTree>
    <p:extLst>
      <p:ext uri="{BB962C8B-B14F-4D97-AF65-F5344CB8AC3E}">
        <p14:creationId xmlns:p14="http://schemas.microsoft.com/office/powerpoint/2010/main" val="362063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ion station (TTC) - Wikiw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 y="-1190626"/>
            <a:ext cx="12182475" cy="804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3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4ED17EC-F352-4440-AF0C-19C2CDC56891}"/>
              </a:ext>
            </a:extLst>
          </p:cNvPr>
          <p:cNvPicPr/>
          <p:nvPr/>
        </p:nvPicPr>
        <p:blipFill>
          <a:blip r:embed="rId2">
            <a:extLst>
              <a:ext uri="{28A0092B-C50C-407E-A947-70E740481C1C}">
                <a14:useLocalDpi xmlns:a14="http://schemas.microsoft.com/office/drawing/2010/main" val="0"/>
              </a:ext>
            </a:extLst>
          </a:blip>
          <a:stretch>
            <a:fillRect/>
          </a:stretch>
        </p:blipFill>
        <p:spPr>
          <a:xfrm>
            <a:off x="1490099" y="816753"/>
            <a:ext cx="7007884" cy="4027497"/>
          </a:xfrm>
          <a:prstGeom prst="rect">
            <a:avLst/>
          </a:prstGeom>
        </p:spPr>
      </p:pic>
    </p:spTree>
    <p:extLst>
      <p:ext uri="{BB962C8B-B14F-4D97-AF65-F5344CB8AC3E}">
        <p14:creationId xmlns:p14="http://schemas.microsoft.com/office/powerpoint/2010/main" val="109554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59CA0F2-C12A-4B07-9C91-FEA5D083187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9888" y="265177"/>
            <a:ext cx="9330087" cy="5505842"/>
          </a:xfrm>
          <a:prstGeom prst="rect">
            <a:avLst/>
          </a:prstGeom>
          <a:noFill/>
        </p:spPr>
      </p:pic>
    </p:spTree>
    <p:extLst>
      <p:ext uri="{BB962C8B-B14F-4D97-AF65-F5344CB8AC3E}">
        <p14:creationId xmlns:p14="http://schemas.microsoft.com/office/powerpoint/2010/main" val="328285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96" y="145888"/>
            <a:ext cx="11765903" cy="657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446808"/>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4630</TotalTime>
  <Words>728</Words>
  <Application>Microsoft Office PowerPoint</Application>
  <PresentationFormat>Custom</PresentationFormat>
  <Paragraphs>42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TTC, Union Subway Station Second Platform and Concourse Improvements, Toronto Date Completed: 2016 Total Value: $200 MM Owner: Toronto Transit Commission Contact Name: Silvano Florindi,  P.Eng.</vt:lpstr>
      <vt:lpstr>PowerPoint Presentation</vt:lpstr>
      <vt:lpstr>PMO &amp; Growth Cities Initiative   Date Completed: Ongoing  Total Fees: $200,000 Client : LEA Consulting Ltd. Contact Name: Terry Wallace,  P.Eng, President</vt:lpstr>
      <vt:lpstr>TTC Maintenance Engineering- Subway Infrastructure  Date Completed: Ongoing  Total Fees: $800,000 Client : Toronto Transit Commission/LEA Consulting Ltd. Contact Name: Shahe Sagharian,  P.Eng, Vice President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US HANDLE YOUR Consulting &amp; ENGINEERING SERVICES!</dc:title>
  <dc:creator>Abbas Khayyam</dc:creator>
  <cp:lastModifiedBy>User</cp:lastModifiedBy>
  <cp:revision>16</cp:revision>
  <dcterms:created xsi:type="dcterms:W3CDTF">2020-03-21T19:18:40Z</dcterms:created>
  <dcterms:modified xsi:type="dcterms:W3CDTF">2020-06-15T01:55:54Z</dcterms:modified>
</cp:coreProperties>
</file>